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1"/>
  </p:notesMasterIdLst>
  <p:sldIdLst>
    <p:sldId id="283" r:id="rId2"/>
    <p:sldId id="298" r:id="rId3"/>
    <p:sldId id="284" r:id="rId4"/>
    <p:sldId id="286" r:id="rId5"/>
    <p:sldId id="327" r:id="rId6"/>
    <p:sldId id="331" r:id="rId7"/>
    <p:sldId id="328" r:id="rId8"/>
    <p:sldId id="336" r:id="rId9"/>
    <p:sldId id="28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28"/>
    <p:restoredTop sz="94674"/>
  </p:normalViewPr>
  <p:slideViewPr>
    <p:cSldViewPr snapToGrid="0">
      <p:cViewPr varScale="1">
        <p:scale>
          <a:sx n="84" d="100"/>
          <a:sy n="84" d="100"/>
        </p:scale>
        <p:origin x="114" y="246"/>
      </p:cViewPr>
      <p:guideLst>
        <p:guide orient="horz" pos="2154"/>
        <p:guide pos="3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9048D-CEE4-4833-B580-B7929D819F40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9D46D-7B74-4E19-BB86-1CCF8670FE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5987" y="1609397"/>
            <a:ext cx="12244521" cy="243037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8057239" y="1641757"/>
            <a:ext cx="4348442" cy="398246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384471" y="2119216"/>
            <a:ext cx="5109091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第三届“智建杯”智慧建造</a:t>
            </a:r>
            <a:endParaRPr lang="en-US" altLang="zh-CN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创新大奖赛最具影响力品牌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等腰三角形 34"/>
          <p:cNvSpPr/>
          <p:nvPr/>
        </p:nvSpPr>
        <p:spPr>
          <a:xfrm rot="10800000">
            <a:off x="8277874" y="1694069"/>
            <a:ext cx="3907171" cy="346986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5"/>
          <p:cNvSpPr/>
          <p:nvPr/>
        </p:nvSpPr>
        <p:spPr>
          <a:xfrm rot="10800000">
            <a:off x="8785359" y="4066824"/>
            <a:ext cx="3356758" cy="4095668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  <a:gd name="connsiteX0-25" fmla="*/ 0 w 4508500"/>
              <a:gd name="connsiteY0-26" fmla="*/ 480291 h 2258291"/>
              <a:gd name="connsiteX1-27" fmla="*/ 2319481 w 4508500"/>
              <a:gd name="connsiteY1-28" fmla="*/ 0 h 2258291"/>
              <a:gd name="connsiteX2-29" fmla="*/ 4508500 w 4508500"/>
              <a:gd name="connsiteY2-30" fmla="*/ 2258291 h 2258291"/>
              <a:gd name="connsiteX3-31" fmla="*/ 0 w 4508500"/>
              <a:gd name="connsiteY3-32" fmla="*/ 480291 h 2258291"/>
              <a:gd name="connsiteX0-33" fmla="*/ 0 w 4508500"/>
              <a:gd name="connsiteY0-34" fmla="*/ 1006764 h 2784764"/>
              <a:gd name="connsiteX1-35" fmla="*/ 1959263 w 4508500"/>
              <a:gd name="connsiteY1-36" fmla="*/ 0 h 2784764"/>
              <a:gd name="connsiteX2-37" fmla="*/ 4508500 w 4508500"/>
              <a:gd name="connsiteY2-38" fmla="*/ 2784764 h 2784764"/>
              <a:gd name="connsiteX3-39" fmla="*/ 0 w 4508500"/>
              <a:gd name="connsiteY3-40" fmla="*/ 1006764 h 2784764"/>
              <a:gd name="connsiteX0-41" fmla="*/ 0 w 1959263"/>
              <a:gd name="connsiteY0-42" fmla="*/ 4608946 h 4608946"/>
              <a:gd name="connsiteX1-43" fmla="*/ 1959263 w 1959263"/>
              <a:gd name="connsiteY1-44" fmla="*/ 3602182 h 4608946"/>
              <a:gd name="connsiteX2-45" fmla="*/ 1141845 w 1959263"/>
              <a:gd name="connsiteY2-46" fmla="*/ 0 h 4608946"/>
              <a:gd name="connsiteX3-47" fmla="*/ 0 w 1959263"/>
              <a:gd name="connsiteY3-48" fmla="*/ 4608946 h 4608946"/>
              <a:gd name="connsiteX0-49" fmla="*/ 0 w 1959263"/>
              <a:gd name="connsiteY0-50" fmla="*/ 4719783 h 4719783"/>
              <a:gd name="connsiteX1-51" fmla="*/ 1959263 w 1959263"/>
              <a:gd name="connsiteY1-52" fmla="*/ 3713019 h 4719783"/>
              <a:gd name="connsiteX2-53" fmla="*/ 1127991 w 1959263"/>
              <a:gd name="connsiteY2-54" fmla="*/ 0 h 4719783"/>
              <a:gd name="connsiteX3-55" fmla="*/ 0 w 1959263"/>
              <a:gd name="connsiteY3-56" fmla="*/ 4719783 h 4719783"/>
              <a:gd name="connsiteX0-57" fmla="*/ 0 w 885205"/>
              <a:gd name="connsiteY0-58" fmla="*/ 6359897 h 6359897"/>
              <a:gd name="connsiteX1-59" fmla="*/ 885205 w 885205"/>
              <a:gd name="connsiteY1-60" fmla="*/ 3713019 h 6359897"/>
              <a:gd name="connsiteX2-61" fmla="*/ 53933 w 885205"/>
              <a:gd name="connsiteY2-62" fmla="*/ 0 h 6359897"/>
              <a:gd name="connsiteX3-63" fmla="*/ 0 w 885205"/>
              <a:gd name="connsiteY3-64" fmla="*/ 6359897 h 6359897"/>
              <a:gd name="connsiteX0-65" fmla="*/ 2776353 w 3661558"/>
              <a:gd name="connsiteY0-66" fmla="*/ 4095668 h 4095668"/>
              <a:gd name="connsiteX1-67" fmla="*/ 3661558 w 3661558"/>
              <a:gd name="connsiteY1-68" fmla="*/ 1448790 h 4095668"/>
              <a:gd name="connsiteX2-69" fmla="*/ 0 w 3661558"/>
              <a:gd name="connsiteY2-70" fmla="*/ 0 h 4095668"/>
              <a:gd name="connsiteX3-71" fmla="*/ 2776353 w 3661558"/>
              <a:gd name="connsiteY3-72" fmla="*/ 4095668 h 4095668"/>
              <a:gd name="connsiteX0-73" fmla="*/ 2776353 w 2993901"/>
              <a:gd name="connsiteY0-74" fmla="*/ 4095668 h 4095668"/>
              <a:gd name="connsiteX1-75" fmla="*/ 2993901 w 2993901"/>
              <a:gd name="connsiteY1-76" fmla="*/ 2305133 h 4095668"/>
              <a:gd name="connsiteX2-77" fmla="*/ 0 w 2993901"/>
              <a:gd name="connsiteY2-78" fmla="*/ 0 h 4095668"/>
              <a:gd name="connsiteX3-79" fmla="*/ 2776353 w 2993901"/>
              <a:gd name="connsiteY3-80" fmla="*/ 4095668 h 4095668"/>
              <a:gd name="connsiteX0-81" fmla="*/ 2776353 w 3356758"/>
              <a:gd name="connsiteY0-82" fmla="*/ 4095668 h 4095668"/>
              <a:gd name="connsiteX1-83" fmla="*/ 3356758 w 3356758"/>
              <a:gd name="connsiteY1-84" fmla="*/ 1971304 h 4095668"/>
              <a:gd name="connsiteX2-85" fmla="*/ 0 w 3356758"/>
              <a:gd name="connsiteY2-86" fmla="*/ 0 h 4095668"/>
              <a:gd name="connsiteX3-87" fmla="*/ 2776353 w 3356758"/>
              <a:gd name="connsiteY3-88" fmla="*/ 4095668 h 40956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356758" h="4095668">
                <a:moveTo>
                  <a:pt x="2776353" y="4095668"/>
                </a:moveTo>
                <a:lnTo>
                  <a:pt x="3356758" y="1971304"/>
                </a:lnTo>
                <a:lnTo>
                  <a:pt x="0" y="0"/>
                </a:lnTo>
                <a:lnTo>
                  <a:pt x="2776353" y="4095668"/>
                </a:lnTo>
                <a:close/>
              </a:path>
            </a:pathLst>
          </a:custGeom>
          <a:solidFill>
            <a:schemeClr val="accent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等腰三角形 5"/>
          <p:cNvSpPr/>
          <p:nvPr/>
        </p:nvSpPr>
        <p:spPr>
          <a:xfrm rot="10800000">
            <a:off x="3742884" y="4102914"/>
            <a:ext cx="1959263" cy="4719783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  <a:gd name="connsiteX0-25" fmla="*/ 0 w 4508500"/>
              <a:gd name="connsiteY0-26" fmla="*/ 480291 h 2258291"/>
              <a:gd name="connsiteX1-27" fmla="*/ 2319481 w 4508500"/>
              <a:gd name="connsiteY1-28" fmla="*/ 0 h 2258291"/>
              <a:gd name="connsiteX2-29" fmla="*/ 4508500 w 4508500"/>
              <a:gd name="connsiteY2-30" fmla="*/ 2258291 h 2258291"/>
              <a:gd name="connsiteX3-31" fmla="*/ 0 w 4508500"/>
              <a:gd name="connsiteY3-32" fmla="*/ 480291 h 2258291"/>
              <a:gd name="connsiteX0-33" fmla="*/ 0 w 4508500"/>
              <a:gd name="connsiteY0-34" fmla="*/ 1006764 h 2784764"/>
              <a:gd name="connsiteX1-35" fmla="*/ 1959263 w 4508500"/>
              <a:gd name="connsiteY1-36" fmla="*/ 0 h 2784764"/>
              <a:gd name="connsiteX2-37" fmla="*/ 4508500 w 4508500"/>
              <a:gd name="connsiteY2-38" fmla="*/ 2784764 h 2784764"/>
              <a:gd name="connsiteX3-39" fmla="*/ 0 w 4508500"/>
              <a:gd name="connsiteY3-40" fmla="*/ 1006764 h 2784764"/>
              <a:gd name="connsiteX0-41" fmla="*/ 0 w 1959263"/>
              <a:gd name="connsiteY0-42" fmla="*/ 4608946 h 4608946"/>
              <a:gd name="connsiteX1-43" fmla="*/ 1959263 w 1959263"/>
              <a:gd name="connsiteY1-44" fmla="*/ 3602182 h 4608946"/>
              <a:gd name="connsiteX2-45" fmla="*/ 1141845 w 1959263"/>
              <a:gd name="connsiteY2-46" fmla="*/ 0 h 4608946"/>
              <a:gd name="connsiteX3-47" fmla="*/ 0 w 1959263"/>
              <a:gd name="connsiteY3-48" fmla="*/ 4608946 h 4608946"/>
              <a:gd name="connsiteX0-49" fmla="*/ 0 w 1959263"/>
              <a:gd name="connsiteY0-50" fmla="*/ 4719783 h 4719783"/>
              <a:gd name="connsiteX1-51" fmla="*/ 1959263 w 1959263"/>
              <a:gd name="connsiteY1-52" fmla="*/ 3713019 h 4719783"/>
              <a:gd name="connsiteX2-53" fmla="*/ 1127991 w 1959263"/>
              <a:gd name="connsiteY2-54" fmla="*/ 0 h 4719783"/>
              <a:gd name="connsiteX3-55" fmla="*/ 0 w 1959263"/>
              <a:gd name="connsiteY3-56" fmla="*/ 4719783 h 47197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959263" h="4719783">
                <a:moveTo>
                  <a:pt x="0" y="4719783"/>
                </a:moveTo>
                <a:lnTo>
                  <a:pt x="1959263" y="3713019"/>
                </a:lnTo>
                <a:lnTo>
                  <a:pt x="1127991" y="0"/>
                </a:lnTo>
                <a:lnTo>
                  <a:pt x="0" y="4719783"/>
                </a:lnTo>
                <a:close/>
              </a:path>
            </a:pathLst>
          </a:custGeom>
          <a:solidFill>
            <a:schemeClr val="accent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76255" y="4583468"/>
            <a:ext cx="272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公司：请填写所在公司名</a:t>
            </a:r>
          </a:p>
        </p:txBody>
      </p:sp>
      <p:sp>
        <p:nvSpPr>
          <p:cNvPr id="10" name="等腰三角形 9"/>
          <p:cNvSpPr/>
          <p:nvPr/>
        </p:nvSpPr>
        <p:spPr>
          <a:xfrm>
            <a:off x="259080" y="807720"/>
            <a:ext cx="3561715" cy="37757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85DF9CC-D50D-42DE-B0FD-AC45DD49A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217" y="1806488"/>
            <a:ext cx="1882524" cy="2430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419100" y="1862038"/>
            <a:ext cx="4508500" cy="3657600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08500" h="3657600">
                <a:moveTo>
                  <a:pt x="0" y="1879600"/>
                </a:moveTo>
                <a:lnTo>
                  <a:pt x="3746500" y="0"/>
                </a:lnTo>
                <a:lnTo>
                  <a:pt x="4508500" y="3657600"/>
                </a:lnTo>
                <a:lnTo>
                  <a:pt x="0" y="18796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68321" y="4026606"/>
            <a:ext cx="1305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300" dirty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6488" y="3327188"/>
            <a:ext cx="2999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86831" y="1748289"/>
            <a:ext cx="42561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1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公司</a:t>
            </a:r>
            <a:r>
              <a:rPr lang="zh-CN" altLang="en-US" sz="3600" spc="3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简介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86831" y="3189869"/>
            <a:ext cx="47947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42556B"/>
                </a:solidFill>
              </a:defRPr>
            </a:lvl1pPr>
          </a:lstStyle>
          <a:p>
            <a:pPr lvl="0"/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  企业贡献力</a:t>
            </a:r>
            <a:endParaRPr lang="zh-CN" altLang="en-US" sz="2000" spc="3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86831" y="4631449"/>
            <a:ext cx="42818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3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  数字案例</a:t>
            </a:r>
            <a:endParaRPr lang="zh-CN" altLang="en-US" sz="3600" spc="300" dirty="0">
              <a:solidFill>
                <a:schemeClr val="tx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213381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企业简介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72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企业简介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160216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13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企业贡献力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642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077641" y="4531695"/>
            <a:ext cx="2138363" cy="96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业绩成果</a:t>
            </a:r>
          </a:p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社会影响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企业影响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181482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13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数字案例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302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数字案例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0922" y="1110388"/>
            <a:ext cx="8184401" cy="85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（阐述在智慧建造方面的案例、理解、思考、观点、感受，不少于500字，可复制多页展示）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6"/>
          <a:stretch>
            <a:fillRect/>
          </a:stretch>
        </p:blipFill>
        <p:spPr>
          <a:xfrm>
            <a:off x="-1" y="0"/>
            <a:ext cx="12192000" cy="687725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45000">
                <a:schemeClr val="accent1">
                  <a:alpha val="7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 rot="8228333">
            <a:off x="3568992" y="426087"/>
            <a:ext cx="7812668" cy="7393190"/>
          </a:xfrm>
          <a:prstGeom prst="triangle">
            <a:avLst>
              <a:gd name="adj" fmla="val 64392"/>
            </a:avLst>
          </a:prstGeom>
          <a:noFill/>
          <a:ln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2193785">
            <a:off x="1726731" y="1562135"/>
            <a:ext cx="8360451" cy="5097864"/>
          </a:xfrm>
          <a:prstGeom prst="triangle">
            <a:avLst>
              <a:gd name="adj" fmla="val 54742"/>
            </a:avLst>
          </a:prstGeom>
          <a:noFill/>
          <a:ln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166105" y="2884504"/>
            <a:ext cx="38603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" dur="1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43200000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grpId="1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4" grpId="0" animBg="1"/>
      <p:bldP spid="4" grpId="1" animBg="1"/>
      <p:bldP spid="4" grpId="2" animBg="1"/>
      <p:bldP spid="4" grpId="3" animBg="1"/>
      <p:bldP spid="5" grpId="0"/>
      <p:bldP spid="5" grpId="1"/>
    </p:bldLst>
  </p:timing>
</p:sld>
</file>

<file path=ppt/theme/theme1.xml><?xml version="1.0" encoding="utf-8"?>
<a:theme xmlns:a="http://schemas.openxmlformats.org/drawingml/2006/main" name="Office 主题​​">
  <a:themeElements>
    <a:clrScheme name="黑色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宽屏</PresentationFormat>
  <Paragraphs>31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微软雅黑</vt:lpstr>
      <vt:lpstr>微软雅黑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</dc:title>
  <dc:creator/>
  <cp:lastModifiedBy/>
  <cp:revision>11</cp:revision>
  <dcterms:created xsi:type="dcterms:W3CDTF">2018-08-21T02:36:00Z</dcterms:created>
  <dcterms:modified xsi:type="dcterms:W3CDTF">2022-08-19T02:11:38Z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2052-11.1.0.10069</vt:lpwstr>
  </property>
</Properties>
</file>